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602038" cy="7562850"/>
  <p:notesSz cx="6797675" cy="9926638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0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513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872" y="1458"/>
      </p:cViewPr>
      <p:guideLst>
        <p:guide orient="horz" pos="2382"/>
        <p:guide pos="11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0153" y="2349386"/>
            <a:ext cx="3061732" cy="1621111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0306" y="4285615"/>
            <a:ext cx="2521427" cy="19327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80102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59623B52-9A0B-8B4C-8FCA-67339838A87B}" type="datetimeFigureOut">
              <a:rPr lang="es-ES" smtClean="0"/>
              <a:t>19/04/2021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230697" y="7009642"/>
            <a:ext cx="1140645" cy="40265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2581460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44B8E431-51C9-4F4B-B484-1B5BB4AE62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399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102" y="302865"/>
            <a:ext cx="3241834" cy="126047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80102" y="1764666"/>
            <a:ext cx="3241834" cy="49911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80102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59623B52-9A0B-8B4C-8FCA-67339838A87B}" type="datetimeFigureOut">
              <a:rPr lang="es-ES" smtClean="0"/>
              <a:t>19/04/2021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230697" y="7009642"/>
            <a:ext cx="1140645" cy="40265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2581460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44B8E431-51C9-4F4B-B484-1B5BB4AE62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40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29333" y="334377"/>
            <a:ext cx="318930" cy="7116431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70665" y="334377"/>
            <a:ext cx="898633" cy="71164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80102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59623B52-9A0B-8B4C-8FCA-67339838A87B}" type="datetimeFigureOut">
              <a:rPr lang="es-ES" smtClean="0"/>
              <a:t>19/04/2021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230697" y="7009642"/>
            <a:ext cx="1140645" cy="40265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2581460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44B8E431-51C9-4F4B-B484-1B5BB4AE62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130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102" y="302865"/>
            <a:ext cx="3241834" cy="126047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0102" y="1764666"/>
            <a:ext cx="3241834" cy="49911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80102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59623B52-9A0B-8B4C-8FCA-67339838A87B}" type="datetimeFigureOut">
              <a:rPr lang="es-ES" smtClean="0"/>
              <a:t>19/04/2021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230697" y="7009642"/>
            <a:ext cx="1140645" cy="40265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2581460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44B8E431-51C9-4F4B-B484-1B5BB4AE62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09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536" y="4859832"/>
            <a:ext cx="3061732" cy="150206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84536" y="3205459"/>
            <a:ext cx="3061732" cy="165437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80102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59623B52-9A0B-8B4C-8FCA-67339838A87B}" type="datetimeFigureOut">
              <a:rPr lang="es-ES" smtClean="0"/>
              <a:t>19/04/2021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230697" y="7009642"/>
            <a:ext cx="1140645" cy="40265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2581460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44B8E431-51C9-4F4B-B484-1B5BB4AE62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528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102" y="302865"/>
            <a:ext cx="3241834" cy="126047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0665" y="1946734"/>
            <a:ext cx="608469" cy="550407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39168" y="1946734"/>
            <a:ext cx="609095" cy="550407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180102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59623B52-9A0B-8B4C-8FCA-67339838A87B}" type="datetimeFigureOut">
              <a:rPr lang="es-ES" smtClean="0"/>
              <a:t>19/04/2021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1230697" y="7009642"/>
            <a:ext cx="1140645" cy="40265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2581460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44B8E431-51C9-4F4B-B484-1B5BB4AE62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1620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102" y="302865"/>
            <a:ext cx="3241834" cy="1260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80102" y="1692889"/>
            <a:ext cx="1591526" cy="7055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80102" y="2398404"/>
            <a:ext cx="1591526" cy="4357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829785" y="1692889"/>
            <a:ext cx="1592151" cy="7055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829785" y="2398404"/>
            <a:ext cx="1592151" cy="43573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180102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59623B52-9A0B-8B4C-8FCA-67339838A87B}" type="datetimeFigureOut">
              <a:rPr lang="es-ES" smtClean="0"/>
              <a:t>19/04/2021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1230697" y="7009642"/>
            <a:ext cx="1140645" cy="40265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2581460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44B8E431-51C9-4F4B-B484-1B5BB4AE62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862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102" y="302865"/>
            <a:ext cx="3241834" cy="126047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180102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59623B52-9A0B-8B4C-8FCA-67339838A87B}" type="datetimeFigureOut">
              <a:rPr lang="es-ES" smtClean="0"/>
              <a:t>19/04/2021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1230697" y="7009642"/>
            <a:ext cx="1140645" cy="40265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2581460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44B8E431-51C9-4F4B-B484-1B5BB4AE62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9744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180102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59623B52-9A0B-8B4C-8FCA-67339838A87B}" type="datetimeFigureOut">
              <a:rPr lang="es-ES" smtClean="0"/>
              <a:t>19/04/2021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1230697" y="7009642"/>
            <a:ext cx="1140645" cy="40265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2581460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44B8E431-51C9-4F4B-B484-1B5BB4AE62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3972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102" y="301113"/>
            <a:ext cx="1185046" cy="128148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08297" y="301114"/>
            <a:ext cx="2013639" cy="645468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80102" y="1582597"/>
            <a:ext cx="1185046" cy="517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180102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59623B52-9A0B-8B4C-8FCA-67339838A87B}" type="datetimeFigureOut">
              <a:rPr lang="es-ES" smtClean="0"/>
              <a:t>19/04/2021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1230697" y="7009642"/>
            <a:ext cx="1140645" cy="40265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2581460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44B8E431-51C9-4F4B-B484-1B5BB4AE62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70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025" y="5293995"/>
            <a:ext cx="2161223" cy="62498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706025" y="675755"/>
            <a:ext cx="2161223" cy="45377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06025" y="5918981"/>
            <a:ext cx="2161223" cy="887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180102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59623B52-9A0B-8B4C-8FCA-67339838A87B}" type="datetimeFigureOut">
              <a:rPr lang="es-ES" smtClean="0"/>
              <a:t>19/04/2021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1230697" y="7009642"/>
            <a:ext cx="1140645" cy="40265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2581460" y="7009642"/>
            <a:ext cx="840476" cy="402652"/>
          </a:xfrm>
          <a:prstGeom prst="rect">
            <a:avLst/>
          </a:prstGeom>
        </p:spPr>
        <p:txBody>
          <a:bodyPr/>
          <a:lstStyle/>
          <a:p>
            <a:fld id="{44B8E431-51C9-4F4B-B484-1B5BB4AE62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3657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ONDO_Salud_Laboral_Vertical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99688" cy="755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3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59826" y="586420"/>
            <a:ext cx="2607174" cy="349404"/>
          </a:xfrm>
        </p:spPr>
        <p:txBody>
          <a:bodyPr>
            <a:noAutofit/>
          </a:bodyPr>
          <a:lstStyle/>
          <a:p>
            <a:r>
              <a:rPr lang="es-ES_tradnl" sz="1400" dirty="0" smtClean="0">
                <a:solidFill>
                  <a:srgbClr val="AD001C"/>
                </a:solidFill>
                <a:latin typeface="Wreath Halftone Medium"/>
                <a:cs typeface="Wreath Halftone Medium"/>
              </a:rPr>
              <a:t>Seminarios Modalidad On-line</a:t>
            </a:r>
            <a:endParaRPr lang="es-ES" sz="1400" dirty="0">
              <a:solidFill>
                <a:srgbClr val="AD001C"/>
              </a:solidFill>
              <a:latin typeface="Wreath Halftone Medium"/>
              <a:cs typeface="Wreath Halftone Medium"/>
            </a:endParaRPr>
          </a:p>
        </p:txBody>
      </p:sp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231841" y="2047415"/>
            <a:ext cx="3370198" cy="368920"/>
          </a:xfrm>
        </p:spPr>
        <p:txBody>
          <a:bodyPr>
            <a:normAutofit fontScale="92500"/>
          </a:bodyPr>
          <a:lstStyle/>
          <a:p>
            <a:pPr algn="l"/>
            <a:r>
              <a:rPr lang="es-ES_tradnl" sz="1200" b="1" dirty="0" smtClean="0">
                <a:solidFill>
                  <a:srgbClr val="322F2E"/>
                </a:solidFill>
                <a:latin typeface="DIN-Medium"/>
              </a:rPr>
              <a:t>Secretaría de Salud Laboral y Medioambiente</a:t>
            </a:r>
            <a:endParaRPr lang="es-ES_tradnl" sz="1200" b="1" i="0" u="none" strike="noStrike" dirty="0" smtClean="0">
              <a:solidFill>
                <a:srgbClr val="322F2E"/>
              </a:solidFill>
              <a:latin typeface="DIN-Medium"/>
            </a:endParaRPr>
          </a:p>
          <a:p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219448" y="1046626"/>
            <a:ext cx="324866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1600" b="1" spc="60" dirty="0" smtClean="0">
                <a:solidFill>
                  <a:schemeClr val="bg1"/>
                </a:solidFill>
                <a:latin typeface="DIN REGULAR"/>
                <a:cs typeface="DIN REGULAR"/>
              </a:rPr>
              <a:t>Formación en Salud Laboral y Prevención de Riesgos Laborales.</a:t>
            </a:r>
            <a:endParaRPr lang="es-ES_tradnl" sz="1600" b="1" i="0" u="none" strike="noStrike" spc="60" dirty="0" smtClean="0">
              <a:solidFill>
                <a:schemeClr val="bg1"/>
              </a:solidFill>
              <a:latin typeface="DIN REGULAR"/>
              <a:cs typeface="DIN REGULAR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86572" y="2338901"/>
            <a:ext cx="2532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 smtClean="0">
                <a:solidFill>
                  <a:srgbClr val="322F2E"/>
                </a:solidFill>
                <a:latin typeface="DIN-Regular"/>
              </a:rPr>
              <a:t>Seminarios modalidad On Line</a:t>
            </a:r>
            <a:endParaRPr lang="es-ES_tradnl" sz="1000" b="0" i="0" u="none" strike="noStrike" dirty="0" smtClean="0">
              <a:solidFill>
                <a:srgbClr val="322F2E"/>
              </a:solidFill>
              <a:latin typeface="DIN-Regular"/>
            </a:endParaRPr>
          </a:p>
          <a:p>
            <a:r>
              <a:rPr lang="es-ES_tradnl" sz="1000" dirty="0" smtClean="0">
                <a:solidFill>
                  <a:srgbClr val="322F2E"/>
                </a:solidFill>
                <a:latin typeface="DIN-Regular"/>
              </a:rPr>
              <a:t>Conéctate desde tu ordenador o móvil.</a:t>
            </a:r>
          </a:p>
          <a:p>
            <a:r>
              <a:rPr lang="es-ES_tradnl" sz="1000" b="1" u="sng" dirty="0" smtClean="0">
                <a:solidFill>
                  <a:srgbClr val="322F2E"/>
                </a:solidFill>
                <a:latin typeface="DIN-Regular"/>
              </a:rPr>
              <a:t>Inscripciones:</a:t>
            </a:r>
            <a:r>
              <a:rPr lang="es-ES_tradnl" sz="1000" dirty="0" smtClean="0">
                <a:solidFill>
                  <a:srgbClr val="322F2E"/>
                </a:solidFill>
                <a:latin typeface="DIN-Regular"/>
              </a:rPr>
              <a:t> secretariasalulaboral@aragon.ccoo.es</a:t>
            </a:r>
            <a:endParaRPr lang="es-ES" sz="10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48" y="2332653"/>
            <a:ext cx="787400" cy="22860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97269" y="3045150"/>
            <a:ext cx="1701931" cy="41143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000" b="1" i="1" dirty="0" smtClean="0">
                <a:solidFill>
                  <a:srgbClr val="AD001C"/>
                </a:solidFill>
                <a:latin typeface="Baskerville Old Face" panose="02020602080505020303" pitchFamily="18" charset="0"/>
                <a:cs typeface="Arabic Typesetting" panose="03020402040406030203" pitchFamily="66" charset="-78"/>
              </a:rPr>
              <a:t>Programación</a:t>
            </a:r>
            <a:endParaRPr lang="es-ES" sz="2000" b="1" i="1" dirty="0">
              <a:solidFill>
                <a:srgbClr val="AD001C"/>
              </a:solidFill>
              <a:latin typeface="Baskerville Old Face" panose="02020602080505020303" pitchFamily="18" charset="0"/>
              <a:cs typeface="Arabic Typesetting" panose="03020402040406030203" pitchFamily="66" charset="-78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19448" y="3046787"/>
            <a:ext cx="3093769" cy="3883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endParaRPr lang="es-ES_tradnl" sz="1050" b="1" i="1" dirty="0" smtClean="0">
              <a:solidFill>
                <a:srgbClr val="C00000"/>
              </a:solidFill>
              <a:latin typeface="DINAlternate-Black"/>
            </a:endParaRPr>
          </a:p>
          <a:p>
            <a:pPr>
              <a:lnSpc>
                <a:spcPct val="130000"/>
              </a:lnSpc>
            </a:pPr>
            <a:endParaRPr lang="es-ES_tradnl" sz="1050" i="1" dirty="0" smtClean="0">
              <a:solidFill>
                <a:srgbClr val="C00000"/>
              </a:solidFill>
              <a:latin typeface="DINAlternate-Black"/>
            </a:endParaRPr>
          </a:p>
          <a:p>
            <a:pPr>
              <a:lnSpc>
                <a:spcPct val="130000"/>
              </a:lnSpc>
            </a:pPr>
            <a:r>
              <a:rPr lang="es-ES_tradnl" sz="900" i="1" dirty="0" smtClean="0">
                <a:solidFill>
                  <a:srgbClr val="C00000"/>
                </a:solidFill>
                <a:latin typeface="DINAlternate-Black"/>
              </a:rPr>
              <a:t>4 de Mayo 2021. 10:00 Horas.</a:t>
            </a:r>
          </a:p>
          <a:p>
            <a:pPr>
              <a:lnSpc>
                <a:spcPct val="130000"/>
              </a:lnSpc>
            </a:pPr>
            <a:r>
              <a:rPr lang="es-ES_tradnl" sz="900" i="1" dirty="0" smtClean="0">
                <a:solidFill>
                  <a:srgbClr val="2D2E2E"/>
                </a:solidFill>
                <a:latin typeface="DINAlternate-Black"/>
              </a:rPr>
              <a:t>Prevención de riesgos laborales frente al Covid-19.</a:t>
            </a:r>
          </a:p>
          <a:p>
            <a:pPr>
              <a:lnSpc>
                <a:spcPct val="130000"/>
              </a:lnSpc>
            </a:pPr>
            <a:r>
              <a:rPr lang="es-ES_tradnl" sz="900" i="1" dirty="0" smtClean="0">
                <a:solidFill>
                  <a:srgbClr val="C00000"/>
                </a:solidFill>
                <a:latin typeface="DINAlternate-Black"/>
              </a:rPr>
              <a:t>12 de Mayo 2021. 10:00 Horas</a:t>
            </a:r>
            <a:r>
              <a:rPr lang="es-ES_tradnl" sz="900" b="1" i="1" dirty="0" smtClean="0">
                <a:solidFill>
                  <a:srgbClr val="C00000"/>
                </a:solidFill>
                <a:latin typeface="DINAlternate-Black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s-ES_tradnl" sz="900" i="1" dirty="0" smtClean="0">
                <a:solidFill>
                  <a:srgbClr val="2D2E2E"/>
                </a:solidFill>
                <a:latin typeface="DINAlternate-Black"/>
              </a:rPr>
              <a:t>La vigilancia de la salud. Reconocimientos médicos.</a:t>
            </a:r>
          </a:p>
          <a:p>
            <a:pPr>
              <a:lnSpc>
                <a:spcPct val="130000"/>
              </a:lnSpc>
            </a:pPr>
            <a:r>
              <a:rPr lang="es-ES_tradnl" sz="900" i="1" dirty="0" smtClean="0">
                <a:solidFill>
                  <a:srgbClr val="C00000"/>
                </a:solidFill>
                <a:latin typeface="DINAlternate-Black"/>
              </a:rPr>
              <a:t>18 de Mayo 2021. 10:00 Horas</a:t>
            </a:r>
            <a:r>
              <a:rPr lang="es-ES_tradnl" sz="900" b="1" i="1" dirty="0" smtClean="0">
                <a:solidFill>
                  <a:srgbClr val="C00000"/>
                </a:solidFill>
                <a:latin typeface="DINAlternate-Black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s-ES_tradnl" sz="900" i="1" dirty="0">
                <a:solidFill>
                  <a:srgbClr val="2D2E2E"/>
                </a:solidFill>
                <a:latin typeface="DINAlternate-Black"/>
              </a:rPr>
              <a:t>Equipos de protección individual (EPI’S) y pruebas diagnósticas frente al </a:t>
            </a:r>
            <a:r>
              <a:rPr lang="es-ES_tradnl" sz="900" i="1" dirty="0" smtClean="0">
                <a:solidFill>
                  <a:srgbClr val="2D2E2E"/>
                </a:solidFill>
                <a:latin typeface="DINAlternate-Black"/>
              </a:rPr>
              <a:t>Covid-19.</a:t>
            </a:r>
            <a:endParaRPr lang="es-ES_tradnl" sz="900" i="1" dirty="0">
              <a:solidFill>
                <a:srgbClr val="2D2E2E"/>
              </a:solidFill>
              <a:latin typeface="DINAlternate-Black"/>
            </a:endParaRPr>
          </a:p>
          <a:p>
            <a:pPr>
              <a:lnSpc>
                <a:spcPct val="130000"/>
              </a:lnSpc>
            </a:pPr>
            <a:r>
              <a:rPr lang="es-ES_tradnl" sz="900" i="1" dirty="0" smtClean="0">
                <a:solidFill>
                  <a:srgbClr val="C00000"/>
                </a:solidFill>
                <a:latin typeface="DINAlternate-Black"/>
              </a:rPr>
              <a:t>27 de </a:t>
            </a:r>
            <a:r>
              <a:rPr lang="es-ES_tradnl" sz="900" i="1" dirty="0">
                <a:solidFill>
                  <a:srgbClr val="C00000"/>
                </a:solidFill>
                <a:latin typeface="DINAlternate-Black"/>
              </a:rPr>
              <a:t>Mayo 2021. 10:00 Horas</a:t>
            </a:r>
            <a:r>
              <a:rPr lang="es-ES_tradnl" sz="900" b="1" i="1" dirty="0" smtClean="0">
                <a:solidFill>
                  <a:srgbClr val="C00000"/>
                </a:solidFill>
                <a:latin typeface="DINAlternate-Black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s-ES_tradnl" sz="900" i="1" dirty="0" smtClean="0">
                <a:latin typeface="DINAlternate-Black"/>
              </a:rPr>
              <a:t>Prevención de riesgos laborales en teletrabajo.</a:t>
            </a:r>
          </a:p>
          <a:p>
            <a:pPr>
              <a:lnSpc>
                <a:spcPct val="130000"/>
              </a:lnSpc>
            </a:pPr>
            <a:r>
              <a:rPr lang="es-ES_tradnl" sz="900" i="1" dirty="0" smtClean="0">
                <a:solidFill>
                  <a:srgbClr val="C00000"/>
                </a:solidFill>
                <a:latin typeface="DINAlternate-Black"/>
              </a:rPr>
              <a:t>10 de Junio </a:t>
            </a:r>
            <a:r>
              <a:rPr lang="es-ES_tradnl" sz="900" i="1" dirty="0">
                <a:solidFill>
                  <a:srgbClr val="C00000"/>
                </a:solidFill>
                <a:latin typeface="DINAlternate-Black"/>
              </a:rPr>
              <a:t>2021. 10:00 Horas</a:t>
            </a:r>
            <a:r>
              <a:rPr lang="es-ES_tradnl" sz="900" b="1" i="1" dirty="0" smtClean="0">
                <a:solidFill>
                  <a:srgbClr val="C00000"/>
                </a:solidFill>
                <a:latin typeface="DINAlternate-Black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s-ES_tradnl" sz="900" i="1" dirty="0" smtClean="0">
                <a:latin typeface="DINAlternate-Black"/>
              </a:rPr>
              <a:t>El papel de las mutuas en la regulación de la incapacidad temporal.</a:t>
            </a:r>
            <a:endParaRPr lang="es-ES_tradnl" sz="900" i="1" dirty="0">
              <a:latin typeface="DINAlternate-Black"/>
            </a:endParaRPr>
          </a:p>
          <a:p>
            <a:pPr>
              <a:lnSpc>
                <a:spcPct val="130000"/>
              </a:lnSpc>
            </a:pPr>
            <a:endParaRPr lang="es-ES_tradnl" sz="900" i="1" dirty="0" smtClean="0">
              <a:latin typeface="DINAlternate-Black"/>
            </a:endParaRPr>
          </a:p>
          <a:p>
            <a:pPr>
              <a:lnSpc>
                <a:spcPct val="130000"/>
              </a:lnSpc>
            </a:pPr>
            <a:endParaRPr lang="es-ES_tradnl" sz="1050" i="1" dirty="0">
              <a:solidFill>
                <a:srgbClr val="2D2E2E"/>
              </a:solidFill>
              <a:latin typeface="DINAlternate-Black"/>
            </a:endParaRPr>
          </a:p>
          <a:p>
            <a:pPr>
              <a:lnSpc>
                <a:spcPct val="130000"/>
              </a:lnSpc>
            </a:pPr>
            <a:r>
              <a:rPr lang="es-ES_tradnl" sz="1050" i="1" dirty="0" smtClean="0">
                <a:solidFill>
                  <a:srgbClr val="2D2E2E"/>
                </a:solidFill>
                <a:latin typeface="DINAlternate-Black"/>
              </a:rPr>
              <a:t> </a:t>
            </a:r>
          </a:p>
          <a:p>
            <a:pPr>
              <a:lnSpc>
                <a:spcPct val="130000"/>
              </a:lnSpc>
            </a:pPr>
            <a:endParaRPr lang="es-ES_tradnl" sz="1050" i="1" dirty="0">
              <a:solidFill>
                <a:srgbClr val="2D2E2E"/>
              </a:solidFill>
              <a:latin typeface="DINAlternate-Black"/>
            </a:endParaRPr>
          </a:p>
          <a:p>
            <a:pPr>
              <a:lnSpc>
                <a:spcPct val="130000"/>
              </a:lnSpc>
            </a:pPr>
            <a:endParaRPr lang="es-ES_tradnl" sz="1000" i="1" dirty="0" smtClean="0">
              <a:solidFill>
                <a:srgbClr val="2D2E2E"/>
              </a:solidFill>
              <a:latin typeface="DINAlternate-Black"/>
            </a:endParaRPr>
          </a:p>
          <a:p>
            <a:pPr>
              <a:lnSpc>
                <a:spcPct val="130000"/>
              </a:lnSpc>
            </a:pPr>
            <a:endParaRPr lang="es-ES_tradnl" sz="1000" dirty="0">
              <a:solidFill>
                <a:srgbClr val="2D2E2E"/>
              </a:solidFill>
              <a:latin typeface="DIN-Regular"/>
            </a:endParaRPr>
          </a:p>
        </p:txBody>
      </p:sp>
    </p:spTree>
    <p:extLst>
      <p:ext uri="{BB962C8B-B14F-4D97-AF65-F5344CB8AC3E}">
        <p14:creationId xmlns:p14="http://schemas.microsoft.com/office/powerpoint/2010/main" val="6851765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126</Words>
  <Application>Microsoft Office PowerPoint</Application>
  <PresentationFormat>Personalizado</PresentationFormat>
  <Paragraphs>23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Seminarios Modalidad On-line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Mac Pro</dc:creator>
  <cp:lastModifiedBy>Teresa Seral</cp:lastModifiedBy>
  <cp:revision>35</cp:revision>
  <cp:lastPrinted>2019-11-08T10:24:50Z</cp:lastPrinted>
  <dcterms:created xsi:type="dcterms:W3CDTF">2019-10-28T11:10:05Z</dcterms:created>
  <dcterms:modified xsi:type="dcterms:W3CDTF">2021-04-19T09:32:42Z</dcterms:modified>
</cp:coreProperties>
</file>